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66"/>
  </p:notesMasterIdLst>
  <p:sldIdLst>
    <p:sldId id="387" r:id="rId2"/>
    <p:sldId id="299" r:id="rId3"/>
    <p:sldId id="325" r:id="rId4"/>
    <p:sldId id="340" r:id="rId5"/>
    <p:sldId id="388" r:id="rId6"/>
    <p:sldId id="327" r:id="rId7"/>
    <p:sldId id="328" r:id="rId8"/>
    <p:sldId id="329" r:id="rId9"/>
    <p:sldId id="346" r:id="rId10"/>
    <p:sldId id="287" r:id="rId11"/>
    <p:sldId id="308" r:id="rId12"/>
    <p:sldId id="263" r:id="rId13"/>
    <p:sldId id="331" r:id="rId14"/>
    <p:sldId id="347" r:id="rId15"/>
    <p:sldId id="348" r:id="rId16"/>
    <p:sldId id="349" r:id="rId17"/>
    <p:sldId id="350" r:id="rId18"/>
    <p:sldId id="351" r:id="rId19"/>
    <p:sldId id="353" r:id="rId20"/>
    <p:sldId id="352" r:id="rId21"/>
    <p:sldId id="354" r:id="rId22"/>
    <p:sldId id="355" r:id="rId23"/>
    <p:sldId id="356" r:id="rId24"/>
    <p:sldId id="359" r:id="rId25"/>
    <p:sldId id="358" r:id="rId26"/>
    <p:sldId id="357" r:id="rId27"/>
    <p:sldId id="360" r:id="rId28"/>
    <p:sldId id="361" r:id="rId29"/>
    <p:sldId id="364" r:id="rId30"/>
    <p:sldId id="363" r:id="rId31"/>
    <p:sldId id="362" r:id="rId32"/>
    <p:sldId id="365" r:id="rId33"/>
    <p:sldId id="366" r:id="rId34"/>
    <p:sldId id="334" r:id="rId35"/>
    <p:sldId id="284" r:id="rId36"/>
    <p:sldId id="314" r:id="rId37"/>
    <p:sldId id="369" r:id="rId38"/>
    <p:sldId id="368" r:id="rId39"/>
    <p:sldId id="367" r:id="rId40"/>
    <p:sldId id="370" r:id="rId41"/>
    <p:sldId id="323" r:id="rId42"/>
    <p:sldId id="385" r:id="rId43"/>
    <p:sldId id="374" r:id="rId44"/>
    <p:sldId id="371" r:id="rId45"/>
    <p:sldId id="342" r:id="rId46"/>
    <p:sldId id="372" r:id="rId47"/>
    <p:sldId id="373" r:id="rId48"/>
    <p:sldId id="337" r:id="rId49"/>
    <p:sldId id="386" r:id="rId50"/>
    <p:sldId id="338" r:id="rId51"/>
    <p:sldId id="343" r:id="rId52"/>
    <p:sldId id="344" r:id="rId53"/>
    <p:sldId id="345" r:id="rId54"/>
    <p:sldId id="375" r:id="rId55"/>
    <p:sldId id="376" r:id="rId56"/>
    <p:sldId id="377" r:id="rId57"/>
    <p:sldId id="378" r:id="rId58"/>
    <p:sldId id="381" r:id="rId59"/>
    <p:sldId id="380" r:id="rId60"/>
    <p:sldId id="379" r:id="rId61"/>
    <p:sldId id="382" r:id="rId62"/>
    <p:sldId id="383" r:id="rId63"/>
    <p:sldId id="384" r:id="rId64"/>
    <p:sldId id="38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55ABC-96CE-4DEF-AEE2-82AEA1586D1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7F2E-BF9C-4D20-862D-D1F7FACE3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4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972-1573-4495-B5FA-08E25DA98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7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05ED-439B-4DC3-AAC4-02DE1614F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4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762-797B-4F5F-A9C6-3190EF927A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2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8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2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30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2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85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2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51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2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2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69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2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775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407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DA5C-3222-4278-87DB-18BFF5FDB2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5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16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16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64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15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46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57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842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4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2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724B-8998-491C-833E-2BCA26A01D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7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941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609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030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85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979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26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623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834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166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25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082E-B750-4A44-9E5C-043A00E1F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578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88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768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16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16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16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768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570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52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B8C-B999-4C78-BAAE-DAACA5BABD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3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6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997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762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979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39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612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178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458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817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36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6EFB-6639-4C71-8088-F6A67EB938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1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951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112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948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778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812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400"/>
            <a:ext cx="77724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7400" y="914400"/>
            <a:ext cx="7827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9661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6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5AC6-67FB-4186-9BDF-7116089219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2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080C-378C-4178-8251-F7C41350A8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9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7994-6894-4DD5-A165-6ABF6C1DC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9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204254-7D95-491A-980C-4B531B6C9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22B7B-F849-4AB3-9F95-0DADF8D55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6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721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3" r:id="rId43"/>
    <p:sldLayoutId id="2147483786" r:id="rId44"/>
    <p:sldLayoutId id="2147483788" r:id="rId45"/>
    <p:sldLayoutId id="2147483789" r:id="rId46"/>
    <p:sldLayoutId id="2147483706" r:id="rId47"/>
    <p:sldLayoutId id="2147483672" r:id="rId48"/>
    <p:sldLayoutId id="2147483674" r:id="rId49"/>
    <p:sldLayoutId id="2147483675" r:id="rId50"/>
    <p:sldLayoutId id="2147483676" r:id="rId51"/>
    <p:sldLayoutId id="2147483677" r:id="rId52"/>
    <p:sldLayoutId id="2147483678" r:id="rId53"/>
    <p:sldLayoutId id="2147483679" r:id="rId54"/>
    <p:sldLayoutId id="2147483680" r:id="rId55"/>
    <p:sldLayoutId id="2147483681" r:id="rId56"/>
    <p:sldLayoutId id="2147483682" r:id="rId57"/>
    <p:sldLayoutId id="2147483683" r:id="rId58"/>
    <p:sldLayoutId id="2147483684" r:id="rId59"/>
    <p:sldLayoutId id="2147483685" r:id="rId60"/>
    <p:sldLayoutId id="2147483686" r:id="rId61"/>
    <p:sldLayoutId id="2147483687" r:id="rId62"/>
    <p:sldLayoutId id="2147483688" r:id="rId63"/>
    <p:sldLayoutId id="2147483689" r:id="rId64"/>
    <p:sldLayoutId id="2147483690" r:id="rId65"/>
    <p:sldLayoutId id="2147483822" r:id="rId66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eneonthemarket.com/earlybirdspecial" TargetMode="Externa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338" y="533400"/>
            <a:ext cx="8598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How to </a:t>
            </a:r>
            <a:r>
              <a:rPr lang="en-US" sz="5400" dirty="0" smtClean="0"/>
              <a:t>Swing Trade </a:t>
            </a:r>
            <a:r>
              <a:rPr lang="en-US" sz="5400" dirty="0"/>
              <a:t>AAPL, AMZN, FB, GOOGL, NFLX, TSLA, and TWTR</a:t>
            </a:r>
            <a:endParaRPr lang="en-US" sz="3600" dirty="0"/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3810000"/>
            <a:ext cx="3746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Presented By</a:t>
            </a:r>
          </a:p>
          <a:p>
            <a:pPr algn="ctr"/>
            <a:r>
              <a:rPr lang="en-US" sz="3000" dirty="0" smtClean="0"/>
              <a:t>Andrew </a:t>
            </a:r>
            <a:r>
              <a:rPr lang="en-US" sz="3000" dirty="0" smtClean="0"/>
              <a:t>Keene and James </a:t>
            </a:r>
            <a:r>
              <a:rPr lang="en-US" sz="3000" dirty="0" err="1" smtClean="0"/>
              <a:t>Ramelli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582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Provide Fresh Trading Ideas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32" y="1066800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We </a:t>
            </a:r>
            <a:r>
              <a:rPr lang="en-US" sz="2400" b="0" dirty="0"/>
              <a:t>are </a:t>
            </a:r>
            <a:r>
              <a:rPr lang="en-US" sz="2400" b="0" dirty="0" smtClean="0"/>
              <a:t>trying to </a:t>
            </a:r>
            <a:r>
              <a:rPr lang="en-US" sz="2400" b="0" dirty="0"/>
              <a:t>teach traders how to trade as a day </a:t>
            </a:r>
            <a:r>
              <a:rPr lang="en-US" sz="2400" b="0" dirty="0" smtClean="0"/>
              <a:t>trader AND a </a:t>
            </a:r>
            <a:r>
              <a:rPr lang="en-US" sz="2400" b="0" dirty="0"/>
              <a:t>swing </a:t>
            </a:r>
            <a:r>
              <a:rPr lang="en-US" sz="2400" b="0" dirty="0" smtClean="0"/>
              <a:t>trader. </a:t>
            </a:r>
          </a:p>
          <a:p>
            <a:endParaRPr lang="en-US" sz="2400" b="0" dirty="0"/>
          </a:p>
          <a:p>
            <a:r>
              <a:rPr lang="en-US" sz="2400" dirty="0" smtClean="0"/>
              <a:t>As with all of our trading plans you must remember: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b="0" dirty="0" smtClean="0"/>
              <a:t>We </a:t>
            </a:r>
            <a:r>
              <a:rPr lang="en-US" sz="2400" b="0" dirty="0"/>
              <a:t>can teach you how to trade, but cant click your mouse.</a:t>
            </a:r>
          </a:p>
          <a:p>
            <a:endParaRPr lang="en-US" sz="2400" b="0" dirty="0" smtClean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2032" y="757714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4495800"/>
            <a:ext cx="3505200" cy="23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Put Probability </a:t>
            </a:r>
            <a:r>
              <a:rPr lang="en-US" sz="3200" b="1" dirty="0">
                <a:solidFill>
                  <a:srgbClr val="FF0000"/>
                </a:solidFill>
              </a:rPr>
              <a:t>in Your </a:t>
            </a:r>
            <a:r>
              <a:rPr lang="en-US" sz="3200" b="1" dirty="0" smtClean="0">
                <a:solidFill>
                  <a:srgbClr val="FF0000"/>
                </a:solidFill>
              </a:rPr>
              <a:t>Favor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32" y="1066800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We </a:t>
            </a:r>
            <a:r>
              <a:rPr lang="en-US" sz="2400" b="0" dirty="0"/>
              <a:t>have traded thousands of </a:t>
            </a:r>
            <a:r>
              <a:rPr lang="en-US" sz="2400" b="0" dirty="0" smtClean="0"/>
              <a:t>stocks </a:t>
            </a:r>
            <a:r>
              <a:rPr lang="en-US" sz="2400" b="0" dirty="0"/>
              <a:t>with mixed </a:t>
            </a:r>
            <a:r>
              <a:rPr lang="en-US" sz="2400" b="0" dirty="0" smtClean="0"/>
              <a:t>results </a:t>
            </a:r>
          </a:p>
          <a:p>
            <a:endParaRPr lang="en-US" sz="2400" b="0" dirty="0"/>
          </a:p>
          <a:p>
            <a:r>
              <a:rPr lang="en-US" sz="2400" b="0" dirty="0"/>
              <a:t>W</a:t>
            </a:r>
            <a:r>
              <a:rPr lang="en-US" sz="2400" b="0" dirty="0" smtClean="0"/>
              <a:t>e </a:t>
            </a:r>
            <a:r>
              <a:rPr lang="en-US" sz="2400" b="0" dirty="0"/>
              <a:t>only teach and educate our traders with what makes us money over time.  </a:t>
            </a:r>
            <a:endParaRPr lang="en-US" sz="2400" b="0" dirty="0" smtClean="0"/>
          </a:p>
          <a:p>
            <a:endParaRPr lang="en-US" sz="2400" b="0" dirty="0"/>
          </a:p>
          <a:p>
            <a:r>
              <a:rPr lang="en-US" sz="2400" b="0" dirty="0" smtClean="0"/>
              <a:t>Let </a:t>
            </a:r>
            <a:r>
              <a:rPr lang="en-US" sz="2400" b="0" dirty="0"/>
              <a:t>us be your guinea pig in trading while risking our own money, not yours.</a:t>
            </a:r>
            <a:endParaRPr lang="en-US" sz="2400" b="0" dirty="0" smtClean="0"/>
          </a:p>
        </p:txBody>
      </p:sp>
      <p:pic>
        <p:nvPicPr>
          <p:cNvPr id="2050" name="Picture 2" descr="C:\Documents and Settings\Administrator\Desktop\Charts &amp; Images\Chart_USD_EUR_Options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12032" y="757714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5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080"/>
            <a:ext cx="7772400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Take the Emotion out of Trading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b="0" i="1" dirty="0"/>
              <a:t> "The key to trading success is emotional discipline." </a:t>
            </a:r>
            <a:endParaRPr lang="en-US" sz="2400" b="0" i="1" dirty="0" smtClean="0"/>
          </a:p>
          <a:p>
            <a:endParaRPr lang="en-US" sz="2400" b="0" dirty="0"/>
          </a:p>
          <a:p>
            <a:pPr marL="342900" indent="-342900">
              <a:buFontTx/>
              <a:buChar char="-"/>
            </a:pPr>
            <a:r>
              <a:rPr lang="en-US" sz="2400" b="0" dirty="0" smtClean="0"/>
              <a:t>Paul Tudor Jones</a:t>
            </a:r>
          </a:p>
          <a:p>
            <a:pPr marL="285750" indent="-285750">
              <a:buFontTx/>
              <a:buChar char="-"/>
            </a:pP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We teach methodical and systematic plans take help a trader control their emotions in winning and losing setups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By having a very specific plan I remove emotions from the equation</a:t>
            </a:r>
            <a:endParaRPr lang="en-US" sz="2400" b="0" dirty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788194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4867684"/>
            <a:ext cx="3009900" cy="19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98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080"/>
            <a:ext cx="7772400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Trend is Your Friend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We have to make sure that our ideas have worked well in the past. We look at the cloud for guidance and to determine if a stock is a candidate for this strategy.</a:t>
            </a:r>
          </a:p>
          <a:p>
            <a:endParaRPr lang="en-US" sz="2400" b="0" dirty="0"/>
          </a:p>
          <a:p>
            <a:endParaRPr lang="en-US" sz="2400" b="0" dirty="0" smtClean="0"/>
          </a:p>
          <a:p>
            <a:r>
              <a:rPr lang="en-US" sz="2400" b="0" dirty="0" smtClean="0"/>
              <a:t>Trading Range vs. Trending Stocks </a:t>
            </a:r>
            <a:endParaRPr lang="en-US" sz="2400" b="0" dirty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788194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4867684"/>
            <a:ext cx="3009900" cy="19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0" y="6451041"/>
            <a:ext cx="9144000" cy="25120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1145513"/>
            <a:ext cx="9144000" cy="2773344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3500" b="1" dirty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3500" b="1" dirty="0" smtClean="0">
                <a:solidFill>
                  <a:schemeClr val="bg2"/>
                </a:solidFill>
              </a:rPr>
              <a:t>Can I trade this for Futures, </a:t>
            </a:r>
            <a:r>
              <a:rPr lang="en-US" sz="3500" b="1" dirty="0" err="1" smtClean="0">
                <a:solidFill>
                  <a:schemeClr val="bg2"/>
                </a:solidFill>
              </a:rPr>
              <a:t>Forex</a:t>
            </a:r>
            <a:r>
              <a:rPr lang="en-US" sz="3500" b="1" dirty="0" smtClean="0">
                <a:solidFill>
                  <a:schemeClr val="bg2"/>
                </a:solidFill>
              </a:rPr>
              <a:t>, and Options? YES </a:t>
            </a:r>
            <a:r>
              <a:rPr lang="en-US" sz="3500" b="1" dirty="0" err="1" smtClean="0">
                <a:solidFill>
                  <a:schemeClr val="bg2"/>
                </a:solidFill>
              </a:rPr>
              <a:t>YES</a:t>
            </a:r>
            <a:r>
              <a:rPr lang="en-US" sz="3500" b="1" dirty="0" smtClean="0">
                <a:solidFill>
                  <a:schemeClr val="bg2"/>
                </a:solidFill>
              </a:rPr>
              <a:t> </a:t>
            </a:r>
            <a:r>
              <a:rPr lang="en-US" sz="3500" b="1" dirty="0" err="1" smtClean="0">
                <a:solidFill>
                  <a:schemeClr val="bg2"/>
                </a:solidFill>
              </a:rPr>
              <a:t>YES</a:t>
            </a:r>
            <a:r>
              <a:rPr lang="en-US" sz="3500" b="1" dirty="0" smtClean="0">
                <a:solidFill>
                  <a:schemeClr val="bg2"/>
                </a:solidFill>
              </a:rPr>
              <a:t> </a:t>
            </a:r>
            <a:r>
              <a:rPr lang="en-US" sz="3500" b="1" dirty="0" err="1" smtClean="0">
                <a:solidFill>
                  <a:schemeClr val="bg2"/>
                </a:solidFill>
              </a:rPr>
              <a:t>YES</a:t>
            </a:r>
            <a:endParaRPr lang="en-US" sz="4800" b="1" dirty="0" smtClean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572755" y="2359205"/>
            <a:ext cx="8125899" cy="25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100" b="1" dirty="0">
              <a:solidFill>
                <a:schemeClr val="bg1"/>
              </a:solidFill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451041"/>
            <a:ext cx="914400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-1" y="966919"/>
            <a:ext cx="9144000" cy="17859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Teach me How to Trade this with ALL products: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will focus on stocks but the same concepts can be applied to ANY market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With this strategy I can trade…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Forex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Futures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Options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03" y="4594018"/>
            <a:ext cx="2711794" cy="22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96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Forex</a:t>
            </a:r>
            <a:r>
              <a:rPr lang="en-US" sz="2400" dirty="0" smtClean="0">
                <a:solidFill>
                  <a:srgbClr val="FF0000"/>
                </a:solidFill>
              </a:rPr>
              <a:t> Trades BEST on the 4 Hour Bar: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Product has a Timeframe that Works Best: </a:t>
            </a:r>
          </a:p>
          <a:p>
            <a:endParaRPr lang="en-US" sz="2400" b="0" dirty="0"/>
          </a:p>
          <a:p>
            <a:r>
              <a:rPr lang="en-US" sz="2400" b="0" dirty="0" smtClean="0"/>
              <a:t>Forex- Generally I will look to use a 4 hour bar when swing trading forex.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Currency pairs are not as volatile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They don’t gap often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They are always trading </a:t>
            </a:r>
          </a:p>
          <a:p>
            <a:endParaRPr lang="en-US" sz="2400" b="0" dirty="0"/>
          </a:p>
          <a:p>
            <a:r>
              <a:rPr lang="en-US" sz="2400" b="0" dirty="0" smtClean="0"/>
              <a:t>Look at the 4 hour bar in the AUD…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45111"/>
            <a:ext cx="1813097" cy="15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47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286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 Short Signal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1219200"/>
            <a:ext cx="1295400" cy="5728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19842" y="-2249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AUD/USD Example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340477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is the upside break not a long signal?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timeframes we use for confirmation?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Confirmation: </a:t>
            </a:r>
          </a:p>
          <a:p>
            <a:endParaRPr lang="en-US" sz="2400" b="0" dirty="0"/>
          </a:p>
          <a:p>
            <a:r>
              <a:rPr lang="en-US" sz="2400" b="0" dirty="0" smtClean="0"/>
              <a:t>Forex-</a:t>
            </a:r>
          </a:p>
          <a:p>
            <a:r>
              <a:rPr lang="en-US" sz="2400" b="0" dirty="0" smtClean="0"/>
              <a:t>We also want to look at longer timeframes as well for confirmation. If they all line up it is a good signal.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Weekly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Daily 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4hr Bar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45111"/>
            <a:ext cx="1813097" cy="15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02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585"/>
            <a:ext cx="9131823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9842" y="-2249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AUD/USD Example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 has not been above the cloud on the weekly since April of 2013</a:t>
            </a:r>
          </a:p>
          <a:p>
            <a:r>
              <a:rPr lang="en-US" dirty="0" smtClean="0"/>
              <a:t>I can take short setups but any long setup does not have confirmation.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3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9768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Day </a:t>
            </a:r>
            <a:r>
              <a:rPr lang="en-US" sz="2400" dirty="0">
                <a:solidFill>
                  <a:schemeClr val="tx1"/>
                </a:solidFill>
              </a:rPr>
              <a:t>trading, short term trading, options trading, and futures trading are extremely risky undertakings. They generally are not appropriate for someone with limited capital, little or no trading experience, and/ or a low tolerance for risk. Never execute a trade unless you can afford to and are prepared to lose your entire investment. All trading operations involve serious risks, and you can lose your entire investment</a:t>
            </a:r>
            <a:r>
              <a:rPr lang="en-US" sz="2400" dirty="0" smtClean="0">
                <a:solidFill>
                  <a:schemeClr val="tx1"/>
                </a:solidFill>
              </a:rPr>
              <a:t>.  No trades are recommendations or advice and we cannot be sued for losses of capital.  All trades are for educational purposes only. </a:t>
            </a:r>
            <a:r>
              <a:rPr lang="en-US" sz="2400" dirty="0"/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ontact your broker or RIA for execution, margin, and other capital requirements.  Everyone watching presentation adheres to ALL disclaimers on </a:t>
            </a:r>
            <a:r>
              <a:rPr lang="en-US" sz="2400" dirty="0" err="1" smtClean="0">
                <a:solidFill>
                  <a:schemeClr val="tx1"/>
                </a:solidFill>
              </a:rPr>
              <a:t>www.optionhacker.com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www.keeneonthemarket.com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700" y="609600"/>
            <a:ext cx="9004300" cy="70788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RISK DISCLAIMER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4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8" y="6610"/>
            <a:ext cx="9207612" cy="68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9842" y="-2249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AUD/USD Example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434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is extremely bearish as well, again no confirmation of any long setups. I am only looking for shorts on downside breaks on the 4hr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4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286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 Short Signal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1219200"/>
            <a:ext cx="1295400" cy="5728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19842" y="-2249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AUD/USD Example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2590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trades in this region, I can only look for longs if daily or weekly clouds change.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29400" y="3791129"/>
            <a:ext cx="2133600" cy="2381071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32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We want the HIGHEST Probability Possible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Confirmation: </a:t>
            </a:r>
          </a:p>
          <a:p>
            <a:endParaRPr lang="en-US" sz="2400" b="0" dirty="0"/>
          </a:p>
          <a:p>
            <a:r>
              <a:rPr lang="en-US" sz="2400" b="0" dirty="0" smtClean="0"/>
              <a:t>When swing trading we want ALL of these charts to line up, if they don’t then it is not the highest probability trade setup.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632594"/>
            <a:ext cx="2667000" cy="2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Futures trades BEST on the Daily Chart.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Futures: 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There are all kinds of listed futures but for swing trading the daily bar still works best: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Futures trade all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Less gaps</a:t>
            </a:r>
          </a:p>
          <a:p>
            <a:endParaRPr lang="en-US" sz="2400" b="0" dirty="0"/>
          </a:p>
          <a:p>
            <a:r>
              <a:rPr lang="en-US" sz="2400" b="0" dirty="0" smtClean="0"/>
              <a:t>Again we want the multiple time frame confirmations. Look at the E-Mini S&amp;P 500 Futures.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288492"/>
            <a:ext cx="1866900" cy="1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5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34"/>
            <a:ext cx="9177702" cy="68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E-Mini S&amp;P 500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for the Monthly chart…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1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E-Mini S&amp;P 500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weekly S&amp;P 500 futures chart has not been below the cloud since November of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1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" y="0"/>
            <a:ext cx="9129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-22497"/>
            <a:ext cx="272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E-Mini S&amp;P 500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9" y="676126"/>
            <a:ext cx="373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Long Signals on the Daily</a:t>
            </a:r>
          </a:p>
          <a:p>
            <a:r>
              <a:rPr lang="en-US" sz="1100" dirty="0" smtClean="0"/>
              <a:t>2.13.2014 at 1824.25</a:t>
            </a:r>
          </a:p>
          <a:p>
            <a:r>
              <a:rPr lang="en-US" sz="1100" dirty="0" smtClean="0"/>
              <a:t>4.15.2014 at 1839.50</a:t>
            </a:r>
          </a:p>
          <a:p>
            <a:r>
              <a:rPr lang="en-US" sz="1100" dirty="0" smtClean="0"/>
              <a:t>8.18.2014 at 1967.50</a:t>
            </a:r>
          </a:p>
          <a:p>
            <a:r>
              <a:rPr lang="en-US" sz="1100" dirty="0" smtClean="0"/>
              <a:t>10.31.2014 at 2011.50</a:t>
            </a:r>
          </a:p>
          <a:p>
            <a:r>
              <a:rPr lang="en-US" sz="1100" dirty="0" smtClean="0"/>
              <a:t>1.09.2015 at 2055.00</a:t>
            </a:r>
          </a:p>
          <a:p>
            <a:r>
              <a:rPr lang="en-US" sz="1100" dirty="0" smtClean="0"/>
              <a:t>1.22.2015 at 2056.50</a:t>
            </a:r>
          </a:p>
          <a:p>
            <a:r>
              <a:rPr lang="en-US" sz="1100" dirty="0" smtClean="0"/>
              <a:t>2.3.2015 at 2042.00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62000" y="2095500"/>
            <a:ext cx="609600" cy="2857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2095500"/>
            <a:ext cx="685800" cy="2476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71600" y="2095500"/>
            <a:ext cx="3193221" cy="876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55188" y="2095500"/>
            <a:ext cx="4740812" cy="3446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71600" y="1676400"/>
            <a:ext cx="6172200" cy="419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371600" y="1524000"/>
            <a:ext cx="6515100" cy="571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371600" y="1600200"/>
            <a:ext cx="6781800" cy="495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8400" y="457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was the short signal ignored?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7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Which </a:t>
            </a:r>
            <a:r>
              <a:rPr lang="en-US" sz="2400" dirty="0" smtClean="0">
                <a:solidFill>
                  <a:srgbClr val="FF0000"/>
                </a:solidFill>
              </a:rPr>
              <a:t>Timeframe Works Best </a:t>
            </a:r>
            <a:r>
              <a:rPr lang="en-US" sz="2400" dirty="0">
                <a:solidFill>
                  <a:srgbClr val="FF0000"/>
                </a:solidFill>
              </a:rPr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Each Product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Futures: 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Again, a trader can take short setups in the S&amp;P futures but they need to understand that without multiple levels of confirmation there is a lower chance of success. 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288492"/>
            <a:ext cx="1866900" cy="1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2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Stocks work BEST on the Daily Chart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Stocks: </a:t>
            </a:r>
          </a:p>
          <a:p>
            <a:r>
              <a:rPr lang="en-US" sz="2400" b="0" dirty="0" smtClean="0"/>
              <a:t>There are thousands of listed stocks that a trader can trade. This means there are always opportunities. </a:t>
            </a:r>
          </a:p>
          <a:p>
            <a:endParaRPr lang="en-US" sz="2400" b="0" dirty="0"/>
          </a:p>
          <a:p>
            <a:r>
              <a:rPr lang="en-US" sz="2400" b="0" dirty="0" smtClean="0"/>
              <a:t>For stocks I want to take my signals off of the daily chart:</a:t>
            </a:r>
            <a:br>
              <a:rPr lang="en-US" sz="2400" b="0" dirty="0" smtClean="0"/>
            </a:br>
            <a:r>
              <a:rPr lang="en-US" sz="2400" b="0" dirty="0" smtClean="0"/>
              <a:t>Cloud breaks </a:t>
            </a:r>
          </a:p>
          <a:p>
            <a:r>
              <a:rPr lang="en-US" sz="2400" b="0" dirty="0" smtClean="0"/>
              <a:t>Confirmation on multiple time frames</a:t>
            </a:r>
          </a:p>
          <a:p>
            <a:endParaRPr lang="en-US" sz="2400" b="0" dirty="0"/>
          </a:p>
          <a:p>
            <a:r>
              <a:rPr lang="en-US" sz="2400" b="0" dirty="0" smtClean="0"/>
              <a:t>If this seems too selective you need to keep in mind just how many stocks are out there. There's plenty of setups. Only take the best ones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3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15240"/>
            <a:ext cx="9195036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AAPL </a:t>
            </a:r>
            <a:r>
              <a:rPr lang="en-US" dirty="0" smtClean="0"/>
              <a:t>Chart </a:t>
            </a:r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Weekly Chart hasn’t been below cloud since October of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90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5379" y="901073"/>
            <a:ext cx="9043515" cy="21371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 smtClean="0">
                <a:cs typeface="Helvetica Neue"/>
              </a:rPr>
              <a:t>Andrew Keene</a:t>
            </a:r>
          </a:p>
          <a:p>
            <a:r>
              <a:rPr lang="en-US" sz="3200" b="1" dirty="0" smtClean="0">
                <a:latin typeface="Helvetica Neue"/>
                <a:cs typeface="Helvetica Neue"/>
              </a:rPr>
              <a:t>- Studied Finance at the University of Illinois before becoming a market maker on the trading floor at the CBOE.</a:t>
            </a:r>
            <a:br>
              <a:rPr lang="en-US" sz="3200" b="1" dirty="0" smtClean="0">
                <a:latin typeface="Helvetica Neue"/>
                <a:cs typeface="Helvetica Neue"/>
              </a:rPr>
            </a:br>
            <a:endParaRPr lang="en-US" sz="3200" dirty="0">
              <a:latin typeface="+mn-lt"/>
              <a:ea typeface="ヒラギノ明朝 ProN W3" charset="0"/>
              <a:cs typeface="ヒラギノ明朝 ProN W3" charset="0"/>
              <a:sym typeface="Baskerville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-17033" y="557802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194" name="Picture 2" descr="C:\Users\Trader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7423"/>
            <a:ext cx="2497567" cy="39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94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"/>
            <a:ext cx="9106520" cy="68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AAPL </a:t>
            </a:r>
            <a:r>
              <a:rPr lang="en-US" dirty="0" smtClean="0"/>
              <a:t>Chart </a:t>
            </a:r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Weekly Chart hasn’t been below cloud since October of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40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4"/>
            <a:ext cx="9087403" cy="68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AAPL Daily Chart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got Long Signals: </a:t>
            </a:r>
          </a:p>
          <a:p>
            <a:r>
              <a:rPr lang="en-US" dirty="0" smtClean="0"/>
              <a:t>4.24.2014 at $81.11</a:t>
            </a:r>
            <a:br>
              <a:rPr lang="en-US" dirty="0" smtClean="0"/>
            </a:br>
            <a:r>
              <a:rPr lang="en-US" dirty="0" smtClean="0"/>
              <a:t>10.20.2015 $99.76</a:t>
            </a:r>
          </a:p>
          <a:p>
            <a:r>
              <a:rPr lang="en-US" dirty="0" smtClean="0"/>
              <a:t>1.28.2015 at $115.69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7200" y="2060331"/>
            <a:ext cx="571500" cy="35022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28700" y="2060331"/>
            <a:ext cx="4152900" cy="15972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28700" y="2060331"/>
            <a:ext cx="6743700" cy="2256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4572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 I am only looking for longs because of the weekly and monthly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0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Which </a:t>
            </a:r>
            <a:r>
              <a:rPr lang="en-US" sz="2400" dirty="0" smtClean="0">
                <a:solidFill>
                  <a:srgbClr val="FF0000"/>
                </a:solidFill>
              </a:rPr>
              <a:t>Timeframe Works Best </a:t>
            </a:r>
            <a:r>
              <a:rPr lang="en-US" sz="2400" dirty="0">
                <a:solidFill>
                  <a:srgbClr val="FF0000"/>
                </a:solidFill>
              </a:rPr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Each Product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Stocks: 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I can be the most selective in my stock setups because there are SO MANY of them. I want confirmation on all 3 time frames. 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288492"/>
            <a:ext cx="1866900" cy="1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1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0" y="6451041"/>
            <a:ext cx="9144000" cy="25120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1145513"/>
            <a:ext cx="9144000" cy="2773344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3500" b="1" dirty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3500" b="1" dirty="0" smtClean="0">
                <a:solidFill>
                  <a:schemeClr val="bg2"/>
                </a:solidFill>
              </a:rPr>
              <a:t>How Do I set this Up for Good Reward to Risk Setups?</a:t>
            </a:r>
            <a:endParaRPr lang="en-US" sz="4800" b="1" dirty="0" smtClean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572755" y="2359205"/>
            <a:ext cx="8125899" cy="25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100" b="1" dirty="0">
              <a:solidFill>
                <a:schemeClr val="bg1"/>
              </a:solidFill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451041"/>
            <a:ext cx="914400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-1" y="966919"/>
            <a:ext cx="9144000" cy="17859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What is a </a:t>
            </a:r>
            <a:r>
              <a:rPr lang="en-US" sz="3200" b="1" dirty="0" smtClean="0">
                <a:solidFill>
                  <a:srgbClr val="FF0000"/>
                </a:solidFill>
              </a:rPr>
              <a:t>Swing Trade?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Swing Trade can have a large time frame:</a:t>
            </a:r>
          </a:p>
          <a:p>
            <a:endParaRPr lang="en-US" sz="2400" dirty="0"/>
          </a:p>
          <a:p>
            <a:r>
              <a:rPr lang="en-US" sz="2400" b="0" dirty="0" smtClean="0"/>
              <a:t>Swing trades have a holding period of one week to 6 months. </a:t>
            </a:r>
          </a:p>
          <a:p>
            <a:endParaRPr lang="en-US" sz="2400" b="0" dirty="0"/>
          </a:p>
          <a:p>
            <a:r>
              <a:rPr lang="en-US" sz="2400" b="0" dirty="0" smtClean="0"/>
              <a:t>Outside of 6 months this becomes more of an “investment” or a “position.”</a:t>
            </a:r>
          </a:p>
          <a:p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4495800"/>
            <a:ext cx="3286125" cy="2471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4062" y="6680357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http://bit.ly/1wwCyxf</a:t>
            </a:r>
          </a:p>
        </p:txBody>
      </p:sp>
    </p:spTree>
    <p:extLst>
      <p:ext uri="{BB962C8B-B14F-4D97-AF65-F5344CB8AC3E}">
        <p14:creationId xmlns:p14="http://schemas.microsoft.com/office/powerpoint/2010/main" val="23404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Time Frame for the Cloud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Increase Probability With the Cloud:</a:t>
            </a:r>
          </a:p>
          <a:p>
            <a:endParaRPr lang="en-US" sz="2400" b="0" dirty="0"/>
          </a:p>
          <a:p>
            <a:r>
              <a:rPr lang="en-US" sz="2400" b="0" dirty="0" smtClean="0"/>
              <a:t>Swing Trading: I use the daily, weekly, and monthly charts to increase my probability. 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85430"/>
            <a:ext cx="4276725" cy="3216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4062" y="6680357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http://bit.ly/1wwCyxf</a:t>
            </a:r>
          </a:p>
        </p:txBody>
      </p:sp>
    </p:spTree>
    <p:extLst>
      <p:ext uri="{BB962C8B-B14F-4D97-AF65-F5344CB8AC3E}">
        <p14:creationId xmlns:p14="http://schemas.microsoft.com/office/powerpoint/2010/main" val="59786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Swing Trade Example in AAPL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we break down longer time frames: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1.</a:t>
            </a:r>
            <a:r>
              <a:rPr lang="en-US" sz="2400" b="0" dirty="0"/>
              <a:t>  We start with the monthly </a:t>
            </a:r>
            <a:r>
              <a:rPr lang="en-US" sz="2400" b="0" dirty="0" smtClean="0"/>
              <a:t>chart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2</a:t>
            </a:r>
            <a:r>
              <a:rPr lang="en-US" sz="2400" b="0" dirty="0"/>
              <a:t>.  Then we look at the weekly chart for more accuracy. </a:t>
            </a:r>
            <a:endParaRPr lang="en-US" sz="2400" b="0" dirty="0" smtClean="0"/>
          </a:p>
          <a:p>
            <a:endParaRPr lang="en-US" sz="2400" b="0" dirty="0"/>
          </a:p>
          <a:p>
            <a:r>
              <a:rPr lang="en-US" sz="2400" b="0" dirty="0" smtClean="0"/>
              <a:t>3. Then we look at the daily for signals. 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03" y="4594018"/>
            <a:ext cx="2711794" cy="22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0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15240"/>
            <a:ext cx="9195036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AAPL </a:t>
            </a:r>
            <a:r>
              <a:rPr lang="en-US" dirty="0" smtClean="0"/>
              <a:t>Chart </a:t>
            </a:r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Chart hasn’t been below cloud since October of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"/>
            <a:ext cx="9106520" cy="68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AAPL </a:t>
            </a:r>
            <a:r>
              <a:rPr lang="en-US" dirty="0" smtClean="0"/>
              <a:t>Chart </a:t>
            </a:r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Weekly Chart hasn’t been below cloud since October of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4"/>
            <a:ext cx="9087403" cy="68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AAPL Daily Chart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114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recent long signal in AAPL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7800" y="1447800"/>
            <a:ext cx="25146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7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-17033" y="1143000"/>
            <a:ext cx="9043515" cy="21371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3000" b="1" dirty="0" smtClean="0">
                <a:cs typeface="Helvetica Neue"/>
              </a:rPr>
              <a:t>Andrew Keene</a:t>
            </a:r>
          </a:p>
          <a:p>
            <a:pPr marL="571500" indent="-571500">
              <a:buFontTx/>
              <a:buChar char="-"/>
            </a:pPr>
            <a:r>
              <a:rPr lang="en-US" sz="3000" b="1" dirty="0" smtClean="0">
                <a:cs typeface="Helvetica Neue"/>
              </a:rPr>
              <a:t>Now trades and moderates From San </a:t>
            </a:r>
            <a:r>
              <a:rPr lang="en-US" sz="3000" b="1" dirty="0" err="1" smtClean="0">
                <a:cs typeface="Helvetica Neue"/>
              </a:rPr>
              <a:t>Diego,CA</a:t>
            </a:r>
            <a:r>
              <a:rPr lang="en-US" sz="3000" b="1" dirty="0" smtClean="0">
                <a:cs typeface="Helvetica Neue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000" b="1" dirty="0" smtClean="0">
                <a:cs typeface="Helvetica Neue"/>
              </a:rPr>
              <a:t>Regular guest on CNBC, Bloomberg, Fox Business, BNN Canada. </a:t>
            </a:r>
          </a:p>
          <a:p>
            <a:pPr marL="571500" indent="-571500">
              <a:buFontTx/>
              <a:buChar char="-"/>
            </a:pPr>
            <a:r>
              <a:rPr lang="en-US" sz="3000" b="1" dirty="0" smtClean="0">
                <a:cs typeface="Helvetica Neue"/>
              </a:rPr>
              <a:t>Floor Trader @ CBOE for 10+ Years</a:t>
            </a:r>
          </a:p>
          <a:p>
            <a:pPr marL="571500" indent="-571500">
              <a:buFontTx/>
              <a:buChar char="-"/>
            </a:pPr>
            <a:endParaRPr lang="en-US" b="1" dirty="0" smtClean="0">
              <a:cs typeface="Helvetica Neue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-17033" y="557802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218" name="Picture 2" descr="C:\Users\Trader\Desktop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3" y="3439362"/>
            <a:ext cx="2988833" cy="34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rader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07" y="5029200"/>
            <a:ext cx="313355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rader\Desktop\unna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08" y="3077191"/>
            <a:ext cx="3114732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rader\Desktop\unna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39362"/>
            <a:ext cx="3047607" cy="34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83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Trading A Swing Trade Signal in AAPL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So Once I have the Signal how do I trade it?</a:t>
            </a:r>
          </a:p>
          <a:p>
            <a:endParaRPr lang="en-US" sz="2400" b="0" dirty="0"/>
          </a:p>
          <a:p>
            <a:r>
              <a:rPr lang="en-US" sz="2400" b="0" dirty="0" smtClean="0"/>
              <a:t>The best thing about trading is that there are always many different ways to do something. </a:t>
            </a:r>
            <a:endParaRPr lang="en-US" sz="2400" b="0" dirty="0"/>
          </a:p>
          <a:p>
            <a:r>
              <a:rPr lang="en-US" sz="2400" b="0" dirty="0" smtClean="0"/>
              <a:t>I can trade the signal with: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Options Spreads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r>
              <a:rPr lang="en-US" sz="2400" b="0" dirty="0" smtClean="0"/>
              <a:t>A strategy can be made for any skill</a:t>
            </a:r>
            <a:br>
              <a:rPr lang="en-US" sz="2400" b="0" dirty="0" smtClean="0"/>
            </a:br>
            <a:r>
              <a:rPr lang="en-US" sz="2400" b="0" dirty="0" smtClean="0"/>
              <a:t>level and risk tolerance.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72" y="3967779"/>
            <a:ext cx="3853628" cy="28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2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Stock Swing Trade in AAPL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The simplest setup is going to be with stock:</a:t>
            </a:r>
          </a:p>
          <a:p>
            <a:r>
              <a:rPr lang="en-US" sz="2400" b="0" dirty="0" smtClean="0"/>
              <a:t>AAPL</a:t>
            </a:r>
            <a:r>
              <a:rPr lang="en-US" sz="2400" b="0" dirty="0"/>
              <a:t> Trade:</a:t>
            </a:r>
          </a:p>
          <a:p>
            <a:r>
              <a:rPr lang="en-US" sz="2400" b="0" dirty="0" smtClean="0"/>
              <a:t>Buy</a:t>
            </a:r>
            <a:r>
              <a:rPr lang="en-US" sz="2400" b="0" dirty="0"/>
              <a:t> AAPL at $115.69 with a $106.69 stop</a:t>
            </a:r>
          </a:p>
          <a:p>
            <a:r>
              <a:rPr lang="en-US" sz="2400" b="0" dirty="0"/>
              <a:t>T</a:t>
            </a:r>
            <a:r>
              <a:rPr lang="en-US" sz="2400" b="0" dirty="0" smtClean="0"/>
              <a:t>argets</a:t>
            </a:r>
            <a:r>
              <a:rPr lang="en-US" sz="2400" b="0" dirty="0"/>
              <a:t>: </a:t>
            </a:r>
          </a:p>
          <a:p>
            <a:r>
              <a:rPr lang="en-US" sz="2400" b="0" dirty="0"/>
              <a:t>Sell 25% at $</a:t>
            </a:r>
            <a:r>
              <a:rPr lang="en-US" sz="2400" b="0" dirty="0" smtClean="0"/>
              <a:t>120.19 50% of the stop</a:t>
            </a:r>
            <a:endParaRPr lang="en-US" sz="2400" b="0" dirty="0"/>
          </a:p>
          <a:p>
            <a:r>
              <a:rPr lang="en-US" sz="2400" b="0" dirty="0"/>
              <a:t>Sell 25% at $</a:t>
            </a:r>
            <a:r>
              <a:rPr lang="en-US" sz="2400" b="0" dirty="0" smtClean="0"/>
              <a:t>124.69 100% of the stop</a:t>
            </a:r>
            <a:endParaRPr lang="en-US" sz="2400" b="0" dirty="0"/>
          </a:p>
          <a:p>
            <a:r>
              <a:rPr lang="en-US" sz="2400" b="0" dirty="0"/>
              <a:t>Sell 25% at $</a:t>
            </a:r>
            <a:r>
              <a:rPr lang="en-US" sz="2400" b="0" dirty="0" smtClean="0"/>
              <a:t>129.19 150% of the stop</a:t>
            </a:r>
            <a:endParaRPr lang="en-US" sz="2400" b="0" dirty="0"/>
          </a:p>
          <a:p>
            <a:r>
              <a:rPr lang="en-US" sz="2400" b="0" dirty="0"/>
              <a:t>Sell 25% at $</a:t>
            </a:r>
            <a:r>
              <a:rPr lang="en-US" sz="2400" b="0" dirty="0" smtClean="0"/>
              <a:t>133.69 200% of the stop</a:t>
            </a:r>
          </a:p>
          <a:p>
            <a:endParaRPr lang="en-US" sz="2400" b="0" dirty="0"/>
          </a:p>
          <a:p>
            <a:r>
              <a:rPr lang="en-US" sz="2400" b="0" dirty="0" smtClean="0"/>
              <a:t>My targets and stop are entered at the start </a:t>
            </a:r>
            <a:br>
              <a:rPr lang="en-US" sz="2400" b="0" dirty="0" smtClean="0"/>
            </a:br>
            <a:r>
              <a:rPr lang="en-US" sz="2400" b="0" dirty="0" smtClean="0"/>
              <a:t>of the trade and are not changed. No emotion.</a:t>
            </a:r>
            <a:endParaRPr lang="en-US" sz="2400" b="0" dirty="0"/>
          </a:p>
          <a:p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0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1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STOP Losses for Beginner &amp; Intermediate Trader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Stop Losses:</a:t>
            </a:r>
          </a:p>
          <a:p>
            <a:r>
              <a:rPr lang="en-US" sz="2400" b="0" dirty="0" smtClean="0"/>
              <a:t>Buy AAPL at $115.69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Beginner: 2% Stop Loss: or roughly $3.14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Intermediate: 5% Stop Loss or Roughly: $5.78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Expert: Under the Cloud:  $9.00 STOP</a:t>
            </a:r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0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1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0" y="6451041"/>
            <a:ext cx="9144000" cy="25120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1145513"/>
            <a:ext cx="9144000" cy="2773344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3500" b="1" dirty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3500" b="1" dirty="0" smtClean="0">
                <a:solidFill>
                  <a:schemeClr val="bg2"/>
                </a:solidFill>
              </a:rPr>
              <a:t>Picking the BEST Options for BEST ROI</a:t>
            </a:r>
            <a:endParaRPr lang="en-US" sz="4800" b="1" dirty="0" smtClean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572755" y="2359205"/>
            <a:ext cx="8125899" cy="25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100" b="1" dirty="0">
              <a:solidFill>
                <a:schemeClr val="bg1"/>
              </a:solidFill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451041"/>
            <a:ext cx="914400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-1" y="966919"/>
            <a:ext cx="9144000" cy="17859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Trading A Swing Trade Signal in AAPL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What if I want to take an options trade? </a:t>
            </a:r>
          </a:p>
          <a:p>
            <a:r>
              <a:rPr lang="en-US" sz="2400" b="0" dirty="0" smtClean="0"/>
              <a:t>If I'm going to take an options trade I need to first determine what my measure move target is.</a:t>
            </a:r>
          </a:p>
          <a:p>
            <a:endParaRPr lang="en-US" sz="2400" b="0" dirty="0"/>
          </a:p>
          <a:p>
            <a:r>
              <a:rPr lang="en-US" sz="2400" b="0" dirty="0" smtClean="0"/>
              <a:t>I use this level to determine how much I think a stock can move in a certain time period. I use these levels for outright options and spreads.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705643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0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Measured Move Targets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set up trades to fit into your plan you first must calculate the measured move targets: </a:t>
            </a:r>
          </a:p>
          <a:p>
            <a:endParaRPr lang="en-US" sz="2400" dirty="0"/>
          </a:p>
          <a:p>
            <a:r>
              <a:rPr lang="en-US" sz="2400" b="0" dirty="0" smtClean="0"/>
              <a:t>Targets: </a:t>
            </a:r>
            <a:br>
              <a:rPr lang="en-US" sz="2400" b="0" dirty="0" smtClean="0"/>
            </a:br>
            <a:r>
              <a:rPr lang="en-US" sz="2400" b="0" dirty="0" smtClean="0"/>
              <a:t>Strike Price + ATM Straddle Price</a:t>
            </a:r>
            <a:br>
              <a:rPr lang="en-US" sz="2400" b="0" dirty="0" smtClean="0"/>
            </a:br>
            <a:r>
              <a:rPr lang="en-US" sz="2400" b="0" dirty="0" smtClean="0"/>
              <a:t>Strike Price – ATM straddle Price</a:t>
            </a:r>
          </a:p>
          <a:p>
            <a:endParaRPr lang="en-US" sz="2400" b="0" dirty="0"/>
          </a:p>
          <a:p>
            <a:r>
              <a:rPr lang="en-US" sz="2400" b="0" dirty="0" smtClean="0"/>
              <a:t>These calculate targets BY EXPIRATION. So I can get a target in almost any timeframe as long as there is an expiration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92" y="5182800"/>
            <a:ext cx="2007616" cy="16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2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Measured Move Targets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5381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the AAPL signal hit Jan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2015: </a:t>
            </a:r>
          </a:p>
          <a:p>
            <a:endParaRPr lang="en-US" sz="2400" b="0" dirty="0"/>
          </a:p>
          <a:p>
            <a:r>
              <a:rPr lang="en-US" sz="2400" b="0" dirty="0" smtClean="0"/>
              <a:t>I wanted to calculate targets 3 months, 6 months and 1 year out:</a:t>
            </a:r>
          </a:p>
          <a:p>
            <a:r>
              <a:rPr lang="en-US" sz="2400" dirty="0" smtClean="0"/>
              <a:t>3 month Target: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The Apr 115 Straddle = $11.65 + 115 strike = $126.65</a:t>
            </a:r>
          </a:p>
          <a:p>
            <a:endParaRPr lang="en-US" sz="2400" b="0" dirty="0"/>
          </a:p>
          <a:p>
            <a:r>
              <a:rPr lang="en-US" sz="2400" dirty="0" smtClean="0"/>
              <a:t>6 month target: </a:t>
            </a:r>
          </a:p>
          <a:p>
            <a:r>
              <a:rPr lang="en-US" sz="2400" b="0" dirty="0" smtClean="0"/>
              <a:t>The Jul 115 Straddle = $17.50 + 115 strike = $132.50</a:t>
            </a:r>
          </a:p>
          <a:p>
            <a:endParaRPr lang="en-US" sz="2400" b="0" dirty="0"/>
          </a:p>
          <a:p>
            <a:r>
              <a:rPr lang="en-US" sz="2400" dirty="0" smtClean="0"/>
              <a:t>1</a:t>
            </a:r>
            <a:r>
              <a:rPr lang="en-US" sz="2400" b="0" dirty="0" smtClean="0"/>
              <a:t> </a:t>
            </a:r>
            <a:r>
              <a:rPr lang="en-US" sz="2400" dirty="0" smtClean="0"/>
              <a:t>year target: </a:t>
            </a:r>
          </a:p>
          <a:p>
            <a:r>
              <a:rPr lang="en-US" sz="2400" b="0" dirty="0" smtClean="0"/>
              <a:t>The Jan16 115 Straddle =  $26.00 + 115 strike = $141.00</a:t>
            </a:r>
            <a:br>
              <a:rPr lang="en-US" sz="2400" b="0" dirty="0" smtClean="0"/>
            </a:b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789202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50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Measured Move Targets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Now that I have my targets I want to set up a trade: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I want to buy the strike where I think the stock can go.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I don’t want a positon for 1 year, that’s not a swing trade.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I want something 3-6 months out using the targets I have.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92" y="5182800"/>
            <a:ext cx="2007616" cy="16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9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Call Options Trade in AAPL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/>
              <a:t>Options Trade:</a:t>
            </a:r>
          </a:p>
          <a:p>
            <a:r>
              <a:rPr lang="en-US" sz="2400" b="0" dirty="0" smtClean="0"/>
              <a:t>Beginner</a:t>
            </a:r>
            <a:r>
              <a:rPr lang="en-US" sz="2400" b="0" dirty="0"/>
              <a:t>: </a:t>
            </a:r>
          </a:p>
          <a:p>
            <a:r>
              <a:rPr lang="en-US" sz="2400" b="0" dirty="0"/>
              <a:t>Buy the July 130 Calls for $3.45 (50% stop)</a:t>
            </a:r>
          </a:p>
          <a:p>
            <a:r>
              <a:rPr lang="en-US" sz="2400" b="0" dirty="0"/>
              <a:t>Targets: </a:t>
            </a:r>
            <a:endParaRPr lang="en-US" sz="2400" b="0" dirty="0" smtClean="0"/>
          </a:p>
          <a:p>
            <a:r>
              <a:rPr lang="en-US" sz="2400" b="0" dirty="0" smtClean="0"/>
              <a:t>Sell </a:t>
            </a:r>
            <a:r>
              <a:rPr lang="en-US" sz="2400" b="0" dirty="0"/>
              <a:t>25% at $4.25</a:t>
            </a:r>
          </a:p>
          <a:p>
            <a:r>
              <a:rPr lang="en-US" sz="2400" b="0" dirty="0"/>
              <a:t>Sell 25% at $5.25</a:t>
            </a:r>
          </a:p>
          <a:p>
            <a:r>
              <a:rPr lang="en-US" sz="2400" b="0" dirty="0"/>
              <a:t>Sell 25% at $6.25</a:t>
            </a:r>
          </a:p>
          <a:p>
            <a:r>
              <a:rPr lang="en-US" sz="2400" b="0" dirty="0"/>
              <a:t>Sell 25% at $</a:t>
            </a:r>
            <a:r>
              <a:rPr lang="en-US" sz="2400" b="0" dirty="0" smtClean="0"/>
              <a:t>7.25</a:t>
            </a:r>
          </a:p>
          <a:p>
            <a:endParaRPr lang="en-US" sz="2400" b="0" dirty="0"/>
          </a:p>
          <a:p>
            <a:r>
              <a:rPr lang="en-US" sz="2400" b="0" dirty="0" smtClean="0"/>
              <a:t>Target #1 was hit the next day!</a:t>
            </a:r>
          </a:p>
          <a:p>
            <a:r>
              <a:rPr lang="en-US" sz="2400" b="0" dirty="0" smtClean="0"/>
              <a:t>All other targets have already been hit!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00" y="44958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37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STOP Losses for Beginner &amp; Intermediate Trader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Stop Losses:</a:t>
            </a:r>
          </a:p>
          <a:p>
            <a:r>
              <a:rPr lang="en-US" sz="2400" b="0" dirty="0" smtClean="0"/>
              <a:t>Buy the July 130 Calls for $3.45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Beginner: 20% Stop Loss: or roughly $.70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Intermediate: 50% Stop Loss or Roughly: $1.75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Expert: NONE</a:t>
            </a:r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0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1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00485" y="685800"/>
            <a:ext cx="9043515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 smtClean="0">
                <a:cs typeface="Helvetica Neue"/>
              </a:rPr>
              <a:t>James </a:t>
            </a:r>
            <a:r>
              <a:rPr lang="en-US" b="1" dirty="0" err="1" smtClean="0">
                <a:cs typeface="Helvetica Neue"/>
              </a:rPr>
              <a:t>Ramelli</a:t>
            </a:r>
            <a:r>
              <a:rPr lang="en-US" sz="3200" b="1" dirty="0" smtClean="0">
                <a:latin typeface="Helvetica Neue"/>
                <a:cs typeface="Helvetica Neue"/>
              </a:rPr>
              <a:t/>
            </a:r>
            <a:br>
              <a:rPr lang="en-US" sz="3200" b="1" dirty="0" smtClean="0">
                <a:latin typeface="Helvetica Neue"/>
                <a:cs typeface="Helvetica Neue"/>
              </a:rPr>
            </a:br>
            <a:endParaRPr lang="en-US" sz="3200" b="1" dirty="0" smtClean="0">
              <a:latin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ヒラギノ明朝 ProN W3" charset="0"/>
                <a:sym typeface="Baskerville" charset="0"/>
              </a:rPr>
              <a:t>Active Trader in Futures, FX, </a:t>
            </a:r>
            <a:br>
              <a:rPr lang="en-US" sz="2400" dirty="0" smtClean="0">
                <a:cs typeface="ヒラギノ明朝 ProN W3" charset="0"/>
                <a:sym typeface="Baskerville" charset="0"/>
              </a:rPr>
            </a:br>
            <a:r>
              <a:rPr lang="en-US" sz="2400" dirty="0" smtClean="0">
                <a:cs typeface="ヒラギノ明朝 ProN W3" charset="0"/>
                <a:sym typeface="Baskerville" charset="0"/>
              </a:rPr>
              <a:t>Stocks &amp; Commodities and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ヒラギノ明朝 ProN W3" charset="0"/>
                <a:cs typeface="ヒラギノ明朝 ProN W3" charset="0"/>
                <a:sym typeface="Baskerville" charset="0"/>
              </a:rPr>
              <a:t>Regular Contributor to CNBC, Bloomberg, Fox Business, BNN Canada.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ヒラギノ明朝 ProN W3" charset="0"/>
                <a:cs typeface="ヒラギノ明朝 ProN W3" charset="0"/>
                <a:sym typeface="Baskerville" charset="0"/>
              </a:rPr>
              <a:t>Writes for Futures Magazine, Active Trader, Resource Investor, CME </a:t>
            </a:r>
            <a:r>
              <a:rPr lang="en-US" sz="2400" dirty="0" err="1" smtClean="0">
                <a:ea typeface="ヒラギノ明朝 ProN W3" charset="0"/>
                <a:cs typeface="ヒラギノ明朝 ProN W3" charset="0"/>
                <a:sym typeface="Baskerville" charset="0"/>
              </a:rPr>
              <a:t>OpenMarkets</a:t>
            </a:r>
            <a:endParaRPr lang="en-US" sz="2400" dirty="0">
              <a:ea typeface="ヒラギノ明朝 ProN W3" charset="0"/>
              <a:cs typeface="ヒラギノ明朝 ProN W3" charset="0"/>
              <a:sym typeface="Baskerville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-28575" y="381000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60721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C:\Users\Trader\Desktop\keeneonmarket-jram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10886"/>
            <a:ext cx="3552825" cy="21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The Easiest Signal to take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/>
              <a:t>If a trader bought </a:t>
            </a:r>
            <a:r>
              <a:rPr lang="en-US" sz="2400" b="0" dirty="0" smtClean="0"/>
              <a:t>AAPL </a:t>
            </a:r>
            <a:r>
              <a:rPr lang="en-US" sz="2400" b="0" dirty="0"/>
              <a:t>July 130 Calls </a:t>
            </a:r>
            <a:r>
              <a:rPr lang="en-US" sz="2400" b="0" dirty="0" smtClean="0"/>
              <a:t>on </a:t>
            </a:r>
            <a:r>
              <a:rPr lang="en-US" sz="2400" b="0" dirty="0"/>
              <a:t>our signal at $3.45 </a:t>
            </a:r>
            <a:endParaRPr lang="en-US" sz="2400" b="0" dirty="0" smtClean="0"/>
          </a:p>
          <a:p>
            <a:endParaRPr lang="en-US" sz="2400" b="0" dirty="0"/>
          </a:p>
          <a:p>
            <a:r>
              <a:rPr lang="en-US" sz="2400" b="0" dirty="0"/>
              <a:t>W</a:t>
            </a:r>
            <a:r>
              <a:rPr lang="en-US" sz="2400" b="0" dirty="0" smtClean="0"/>
              <a:t>ith </a:t>
            </a:r>
            <a:r>
              <a:rPr lang="en-US" sz="2400" b="0" dirty="0"/>
              <a:t>a $1.75 </a:t>
            </a:r>
            <a:r>
              <a:rPr lang="en-US" sz="2400" b="0" dirty="0" smtClean="0"/>
              <a:t>stop the trade breaks down like this: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/>
              <a:t>Risk: </a:t>
            </a:r>
            <a:r>
              <a:rPr lang="en-US" sz="2400" b="0" dirty="0" smtClean="0"/>
              <a:t>$175 per 1 lot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Reward: Unlimited</a:t>
            </a:r>
          </a:p>
          <a:p>
            <a:endParaRPr lang="en-US" sz="2400" b="0" dirty="0" smtClean="0"/>
          </a:p>
          <a:p>
            <a:r>
              <a:rPr lang="en-US" sz="2400" dirty="0" smtClean="0"/>
              <a:t>With Exits at targets:</a:t>
            </a:r>
          </a:p>
          <a:p>
            <a:r>
              <a:rPr lang="en-US" sz="2400" b="0" dirty="0"/>
              <a:t>If a trader bought 100 lot: $23,000 in profits</a:t>
            </a:r>
          </a:p>
          <a:p>
            <a:r>
              <a:rPr lang="en-US" sz="2400" b="0" dirty="0"/>
              <a:t>If a trader bought a 50 lot: $11,500 in profits</a:t>
            </a:r>
          </a:p>
          <a:p>
            <a:r>
              <a:rPr lang="en-US" sz="2400" b="0" dirty="0"/>
              <a:t>If a trader bought a 20 lot: $4,600 in profits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00" y="51054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1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Buying Calls has Time Decay and Vega Risk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0" dirty="0" smtClean="0"/>
              <a:t>1. </a:t>
            </a:r>
            <a:r>
              <a:rPr lang="en-US" sz="2400" b="0" dirty="0"/>
              <a:t>Trader likes own premium, get huge profits, not spread a </a:t>
            </a:r>
            <a:r>
              <a:rPr lang="en-US" sz="2400" b="0" dirty="0" smtClean="0"/>
              <a:t>position: </a:t>
            </a:r>
          </a:p>
          <a:p>
            <a:endParaRPr lang="en-US" sz="2400" b="0" dirty="0"/>
          </a:p>
          <a:p>
            <a:r>
              <a:rPr lang="en-US" sz="2400" b="0" dirty="0" smtClean="0"/>
              <a:t>Long Calls or Puts using the measured Move Target: </a:t>
            </a:r>
          </a:p>
          <a:p>
            <a:r>
              <a:rPr lang="en-US" sz="2400" b="0" dirty="0" smtClean="0"/>
              <a:t>Makes or loses money on theta, implied </a:t>
            </a:r>
            <a:r>
              <a:rPr lang="en-US" sz="2400" b="0" dirty="0" err="1" smtClean="0"/>
              <a:t>vol</a:t>
            </a:r>
            <a:r>
              <a:rPr lang="en-US" sz="2400" b="0" dirty="0" smtClean="0"/>
              <a:t>, and moves in the stock. </a:t>
            </a:r>
          </a:p>
          <a:p>
            <a:r>
              <a:rPr lang="en-US" sz="2400" dirty="0" smtClean="0"/>
              <a:t>Buy </a:t>
            </a:r>
            <a:r>
              <a:rPr lang="en-US" sz="2400" dirty="0"/>
              <a:t>the July 130 Calls for $</a:t>
            </a:r>
            <a:r>
              <a:rPr lang="en-US" sz="2400" dirty="0" smtClean="0"/>
              <a:t>3.45</a:t>
            </a:r>
            <a:endParaRPr lang="en-US" sz="2400" dirty="0"/>
          </a:p>
          <a:p>
            <a:r>
              <a:rPr lang="en-US" sz="2400" b="0" dirty="0"/>
              <a:t>Targets: </a:t>
            </a:r>
          </a:p>
          <a:p>
            <a:r>
              <a:rPr lang="en-US" sz="2400" b="0" dirty="0"/>
              <a:t>Sell 25% at $4.25</a:t>
            </a:r>
          </a:p>
          <a:p>
            <a:r>
              <a:rPr lang="en-US" sz="2400" b="0" dirty="0"/>
              <a:t>Sell 25% at $5.25</a:t>
            </a:r>
          </a:p>
          <a:p>
            <a:r>
              <a:rPr lang="en-US" sz="2400" b="0" dirty="0"/>
              <a:t>Sell 25% at $6.25</a:t>
            </a:r>
          </a:p>
          <a:p>
            <a:r>
              <a:rPr lang="en-US" sz="2400" b="0" dirty="0"/>
              <a:t>Sell 25% at $7.25</a:t>
            </a:r>
          </a:p>
          <a:p>
            <a:r>
              <a:rPr lang="en-US" sz="2400" b="0" dirty="0" smtClean="0"/>
              <a:t>All Targets hit!</a:t>
            </a:r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22" y="4953000"/>
            <a:ext cx="2281578" cy="19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86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BEST Possible ROI Trade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b="0" dirty="0"/>
              <a:t>2.  Call or Put Butterflies: </a:t>
            </a:r>
            <a:r>
              <a:rPr lang="en-US" sz="2400" b="0" dirty="0" smtClean="0"/>
              <a:t>Great risk vs. reward, profits in a huge range, small movements on a daily basis. </a:t>
            </a:r>
          </a:p>
          <a:p>
            <a:endParaRPr lang="en-US" sz="2400" b="0" dirty="0"/>
          </a:p>
          <a:p>
            <a:r>
              <a:rPr lang="en-US" sz="2400" b="0" dirty="0"/>
              <a:t>Buy the AAPL July 115-135-155 Call Fly for $</a:t>
            </a:r>
            <a:r>
              <a:rPr lang="en-US" sz="2400" b="0" dirty="0" smtClean="0"/>
              <a:t>4.40</a:t>
            </a:r>
            <a:br>
              <a:rPr lang="en-US" sz="2400" b="0" dirty="0" smtClean="0"/>
            </a:br>
            <a:r>
              <a:rPr lang="en-US" sz="2400" b="0" dirty="0" smtClean="0"/>
              <a:t>Risk: $440 per 1 lot </a:t>
            </a:r>
            <a:br>
              <a:rPr lang="en-US" sz="2400" b="0" dirty="0" smtClean="0"/>
            </a:br>
            <a:r>
              <a:rPr lang="en-US" sz="2400" b="0" dirty="0" smtClean="0"/>
              <a:t>Reward: $1560 per 1 lot </a:t>
            </a:r>
            <a:br>
              <a:rPr lang="en-US" sz="2400" b="0" dirty="0" smtClean="0"/>
            </a:br>
            <a:r>
              <a:rPr lang="en-US" sz="2400" b="0" dirty="0" smtClean="0"/>
              <a:t>Breakeven: $119.40 and $150.60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Spread is currently trading at $7.00</a:t>
            </a:r>
          </a:p>
          <a:p>
            <a:r>
              <a:rPr lang="en-US" sz="2400" dirty="0" smtClean="0"/>
              <a:t>Nearly 60% return on investment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22" y="4953000"/>
            <a:ext cx="2281578" cy="19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0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Make Money if Stock is Flat, Higher, or Lower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b="0" dirty="0"/>
              <a:t>3.  Sell Put Spreads</a:t>
            </a:r>
            <a:r>
              <a:rPr lang="en-US" sz="2400" b="0" dirty="0" smtClean="0"/>
              <a:t>: Makes money in a wide range, little movement on a daily basis, makes money if stock is flat, higher, or slightly lower. </a:t>
            </a:r>
          </a:p>
          <a:p>
            <a:endParaRPr lang="en-US" sz="2400" b="0" dirty="0"/>
          </a:p>
          <a:p>
            <a:r>
              <a:rPr lang="en-US" sz="2400" b="0" dirty="0"/>
              <a:t>Sell the AAPL July 105-95 Put Spread for $2.40 </a:t>
            </a:r>
            <a:r>
              <a:rPr lang="en-US" sz="2400" b="0" dirty="0" smtClean="0"/>
              <a:t>Credit</a:t>
            </a:r>
            <a:br>
              <a:rPr lang="en-US" sz="2400" b="0" dirty="0" smtClean="0"/>
            </a:br>
            <a:r>
              <a:rPr lang="en-US" sz="2400" b="0" dirty="0" smtClean="0"/>
              <a:t>Risk: $760 per 1 lot </a:t>
            </a:r>
            <a:br>
              <a:rPr lang="en-US" sz="2400" b="0" dirty="0" smtClean="0"/>
            </a:br>
            <a:r>
              <a:rPr lang="en-US" sz="2400" b="0" dirty="0" smtClean="0"/>
              <a:t>Reward: $240 per 1 lot </a:t>
            </a:r>
            <a:br>
              <a:rPr lang="en-US" sz="2400" b="0" dirty="0" smtClean="0"/>
            </a:br>
            <a:r>
              <a:rPr lang="en-US" sz="2400" b="0" dirty="0" smtClean="0"/>
              <a:t>Breakeven: $102.60</a:t>
            </a:r>
          </a:p>
          <a:p>
            <a:endParaRPr lang="en-US" sz="2400" b="0" dirty="0"/>
          </a:p>
          <a:p>
            <a:r>
              <a:rPr lang="en-US" sz="2400" dirty="0" smtClean="0"/>
              <a:t>Spread is currently trading at $0.80</a:t>
            </a:r>
            <a:br>
              <a:rPr lang="en-US" sz="2400" dirty="0" smtClean="0"/>
            </a:br>
            <a:r>
              <a:rPr lang="en-US" sz="2400" dirty="0" smtClean="0"/>
              <a:t>Nearly 11% return on risk.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endParaRPr lang="en-US" sz="2400" b="0" dirty="0" smtClean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 descr="C:\Users\Trader\Desktop\Blog Pictures\Chart_Live_Trading_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22" y="4953000"/>
            <a:ext cx="2281578" cy="19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4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0" y="6451041"/>
            <a:ext cx="9144000" cy="25120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1145513"/>
            <a:ext cx="9144000" cy="2773344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3500" b="1" dirty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3500" b="1" dirty="0" smtClean="0">
                <a:solidFill>
                  <a:schemeClr val="bg2"/>
                </a:solidFill>
              </a:rPr>
              <a:t>BONUS </a:t>
            </a:r>
            <a:r>
              <a:rPr lang="en-US" sz="3500" b="1" dirty="0" err="1" smtClean="0">
                <a:solidFill>
                  <a:schemeClr val="bg2"/>
                </a:solidFill>
              </a:rPr>
              <a:t>BONUS</a:t>
            </a:r>
            <a:r>
              <a:rPr lang="en-US" sz="3500" b="1" dirty="0" smtClean="0">
                <a:solidFill>
                  <a:schemeClr val="bg2"/>
                </a:solidFill>
              </a:rPr>
              <a:t>:   Using These Concepts to Day Trade</a:t>
            </a:r>
            <a:endParaRPr lang="en-US" sz="4800" b="1" dirty="0" smtClean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572755" y="2359205"/>
            <a:ext cx="8125899" cy="25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100" b="1" dirty="0">
              <a:solidFill>
                <a:schemeClr val="bg1"/>
              </a:solidFill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451041"/>
            <a:ext cx="914400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-1" y="966919"/>
            <a:ext cx="9144000" cy="17859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What is a </a:t>
            </a:r>
            <a:r>
              <a:rPr lang="en-US" sz="3200" b="1" dirty="0" smtClean="0">
                <a:solidFill>
                  <a:srgbClr val="FF0000"/>
                </a:solidFill>
              </a:rPr>
              <a:t>Day Trade?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Say “WLD” for all of Our Day Trades:</a:t>
            </a:r>
          </a:p>
          <a:p>
            <a:endParaRPr lang="en-US" sz="2400" dirty="0"/>
          </a:p>
          <a:p>
            <a:r>
              <a:rPr lang="en-US" sz="2400" b="0" dirty="0" smtClean="0"/>
              <a:t>A day trade is closed at the end of the trading day win, lose or draw. </a:t>
            </a:r>
          </a:p>
          <a:p>
            <a:endParaRPr lang="en-US" sz="2400" b="0" dirty="0"/>
          </a:p>
          <a:p>
            <a:r>
              <a:rPr lang="en-US" sz="2400" b="0" dirty="0" smtClean="0"/>
              <a:t>My favorite stocks to day trade are AAPL</a:t>
            </a:r>
            <a:r>
              <a:rPr lang="en-US" sz="2400" b="0" dirty="0"/>
              <a:t>, BABA  GPRO, FB, TSLA</a:t>
            </a:r>
            <a:r>
              <a:rPr lang="en-US" sz="2400" b="0" dirty="0" smtClean="0"/>
              <a:t>, and </a:t>
            </a:r>
            <a:r>
              <a:rPr lang="en-US" sz="2400" b="0" dirty="0"/>
              <a:t>TWTR.  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1485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Using the Cloud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Use the Ichimoku Cloud: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I use the cloud everyday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I use the 5 and 15 min bars for setups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I look at cloud thickness, trend, and other indicators like average true range.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Trades like this are closed by the end of the day. </a:t>
            </a:r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75309"/>
            <a:ext cx="2228085" cy="1482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9715" y="6657945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http://bit.ly/134Z1Vr</a:t>
            </a:r>
          </a:p>
        </p:txBody>
      </p:sp>
    </p:spTree>
    <p:extLst>
      <p:ext uri="{BB962C8B-B14F-4D97-AF65-F5344CB8AC3E}">
        <p14:creationId xmlns:p14="http://schemas.microsoft.com/office/powerpoint/2010/main" val="37555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Timeframe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Day Trading Stock: </a:t>
            </a:r>
          </a:p>
          <a:p>
            <a:endParaRPr lang="en-US" sz="2400" b="0" dirty="0"/>
          </a:p>
          <a:p>
            <a:r>
              <a:rPr lang="en-US" sz="2400" b="0" dirty="0" smtClean="0"/>
              <a:t>I take my signals off of the 5 min bar. Like with my swing trades I can check against longer time frames for confirmation.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Daily 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30 min 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r>
              <a:rPr lang="en-US" sz="2400" b="0" dirty="0" smtClean="0"/>
              <a:t>Look at an example in AAPL from Feb 4th</a:t>
            </a:r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03892"/>
            <a:ext cx="2228085" cy="1482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633736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http://bit.ly/134Z1Vr</a:t>
            </a:r>
          </a:p>
        </p:txBody>
      </p:sp>
    </p:spTree>
    <p:extLst>
      <p:ext uri="{BB962C8B-B14F-4D97-AF65-F5344CB8AC3E}">
        <p14:creationId xmlns:p14="http://schemas.microsoft.com/office/powerpoint/2010/main" val="27982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AAPL </a:t>
            </a:r>
            <a:r>
              <a:rPr lang="en-US" dirty="0" smtClean="0"/>
              <a:t>Day Trade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4683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 4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4876800"/>
            <a:ext cx="3493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Stock is above the cloud on the cloud on the daily, second level of confirmation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AAPL </a:t>
            </a:r>
            <a:r>
              <a:rPr lang="en-US" dirty="0" smtClean="0"/>
              <a:t>Day Trade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4683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 4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1107" y="4419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Stock is above the cloud at the previous days close on the 30 min bar, this is first level of confirmation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90% of All Traders Lose Money. Why?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32" y="1066800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You’re brain tells you that you should buy stock as it goes lower and sell it as it goes higher. </a:t>
            </a:r>
            <a:endParaRPr lang="en-US" sz="2400" b="0" dirty="0"/>
          </a:p>
          <a:p>
            <a:endParaRPr lang="en-US" sz="2400" b="0" dirty="0" smtClean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2032" y="757714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C:\Users\Trader\Desktop\img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32" y="3171825"/>
            <a:ext cx="4089400" cy="32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33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rader\Desktop\www.trading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72"/>
            <a:ext cx="9144001" cy="68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-22497"/>
            <a:ext cx="310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AAPL </a:t>
            </a:r>
            <a:r>
              <a:rPr lang="en-US" dirty="0" smtClean="0"/>
              <a:t>Day Trade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4683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 4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3434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Signal at the close of first 5 min bar above the cloud at $118.90</a:t>
            </a:r>
          </a:p>
          <a:p>
            <a:endParaRPr lang="en-US" dirty="0"/>
          </a:p>
          <a:p>
            <a:r>
              <a:rPr lang="en-US" dirty="0" smtClean="0"/>
              <a:t>Stop below the cloud at $118.10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52401" y="4343401"/>
            <a:ext cx="4571999" cy="6095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200" y="5725551"/>
            <a:ext cx="4724401" cy="4466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Day Trading AAPL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Confirmation on all levels, I want the trade:</a:t>
            </a:r>
          </a:p>
          <a:p>
            <a:endParaRPr lang="en-US" sz="2400" b="0" dirty="0"/>
          </a:p>
          <a:p>
            <a:r>
              <a:rPr lang="en-US" sz="2400" b="0" dirty="0" smtClean="0"/>
              <a:t>Buy AAPL Stock at $118.90 with a stop at $118.10</a:t>
            </a:r>
          </a:p>
          <a:p>
            <a:r>
              <a:rPr lang="en-US" sz="2400" b="0" dirty="0"/>
              <a:t>Sell 25% at </a:t>
            </a:r>
            <a:r>
              <a:rPr lang="en-US" sz="2400" b="0" dirty="0" smtClean="0"/>
              <a:t>$119.30 </a:t>
            </a:r>
            <a:r>
              <a:rPr lang="en-US" sz="2400" b="0" dirty="0"/>
              <a:t>50% of the stop</a:t>
            </a:r>
          </a:p>
          <a:p>
            <a:r>
              <a:rPr lang="en-US" sz="2400" b="0" dirty="0"/>
              <a:t>Sell 25% at </a:t>
            </a:r>
            <a:r>
              <a:rPr lang="en-US" sz="2400" b="0" dirty="0" smtClean="0"/>
              <a:t>$119.70 </a:t>
            </a:r>
            <a:r>
              <a:rPr lang="en-US" sz="2400" b="0" dirty="0"/>
              <a:t>100% of the stop</a:t>
            </a:r>
          </a:p>
          <a:p>
            <a:r>
              <a:rPr lang="en-US" sz="2400" b="0" dirty="0"/>
              <a:t>Sell 25% at </a:t>
            </a:r>
            <a:r>
              <a:rPr lang="en-US" sz="2400" b="0" dirty="0" smtClean="0"/>
              <a:t>$120.10 </a:t>
            </a:r>
            <a:r>
              <a:rPr lang="en-US" sz="2400" b="0" dirty="0"/>
              <a:t>150% of the stop</a:t>
            </a:r>
          </a:p>
          <a:p>
            <a:r>
              <a:rPr lang="en-US" sz="2400" b="0" dirty="0"/>
              <a:t>Sell 25% </a:t>
            </a:r>
            <a:r>
              <a:rPr lang="en-US" sz="2400" b="0" dirty="0" smtClean="0"/>
              <a:t>at $120.50 200% of the stop</a:t>
            </a:r>
          </a:p>
          <a:p>
            <a:endParaRPr lang="en-US" sz="2400" b="0" dirty="0"/>
          </a:p>
          <a:p>
            <a:r>
              <a:rPr lang="en-US" sz="2400" b="0" dirty="0" smtClean="0"/>
              <a:t>AAPL traded as high as $120.51 on Feb 4</a:t>
            </a:r>
            <a:r>
              <a:rPr lang="en-US" sz="2400" b="0" baseline="30000" dirty="0" smtClean="0"/>
              <a:t>th</a:t>
            </a:r>
            <a:r>
              <a:rPr lang="en-US" sz="2400" b="0" dirty="0" smtClean="0"/>
              <a:t> </a:t>
            </a:r>
            <a:br>
              <a:rPr lang="en-US" sz="2400" b="0" dirty="0" smtClean="0"/>
            </a:br>
            <a:r>
              <a:rPr lang="en-US" sz="2400" b="0" dirty="0" smtClean="0"/>
              <a:t>meaning all targets would have been hit. </a:t>
            </a:r>
          </a:p>
          <a:p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0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Day Trading AAPL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102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As you can see I use the same method for determining my stop loss and targets. I can also apply the same ideas to a simple weekly options trade. </a:t>
            </a:r>
          </a:p>
          <a:p>
            <a:endParaRPr lang="en-US" sz="2400" b="0" dirty="0"/>
          </a:p>
          <a:p>
            <a:r>
              <a:rPr lang="en-US" sz="2400" b="0" dirty="0" smtClean="0"/>
              <a:t>I would first determine the average range of the stock, then buy an option at that level. Simple as that!</a:t>
            </a:r>
          </a:p>
          <a:p>
            <a:endParaRPr lang="en-US" sz="2400" b="0" dirty="0"/>
          </a:p>
          <a:p>
            <a:r>
              <a:rPr lang="en-US" sz="2400" b="0" dirty="0" smtClean="0"/>
              <a:t>Watch this simple strategy in practice and you will be AMAZED at how often it works. </a:t>
            </a:r>
          </a:p>
          <a:p>
            <a:endParaRPr lang="en-US" sz="2400" b="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9667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C:\Users\Trader\Desktop\Blog Pictures\Chart_Key_Emini_SP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0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0" y="6451041"/>
            <a:ext cx="9144000" cy="25120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-1" y="0"/>
            <a:ext cx="9144000" cy="1056216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500" b="1" dirty="0" smtClean="0">
                <a:solidFill>
                  <a:schemeClr val="bg2"/>
                </a:solidFill>
              </a:rPr>
              <a:t>Summary of Topics </a:t>
            </a:r>
            <a:endParaRPr lang="en-US" sz="3500" b="1" dirty="0">
              <a:solidFill>
                <a:schemeClr val="bg2"/>
              </a:solidFill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572755" y="2359205"/>
            <a:ext cx="8125899" cy="25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100" b="1" dirty="0">
              <a:solidFill>
                <a:schemeClr val="bg1"/>
              </a:solidFill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451041"/>
            <a:ext cx="914400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-1" y="966919"/>
            <a:ext cx="9144000" cy="17859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1295400"/>
            <a:ext cx="91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trader must know the proper time frames for different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trader can apply the same ideas to a wide range of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plans that remove emotion from the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Stick to the plan you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for multiple levels of confirmation in all setups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trader can express the same market view many different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Options strategies can be tailored to a trader of any skill level or risk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Swing trade plans can be applied to day trading setups with little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day trades must be closed by EOD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trader can day trade with stock or with weekly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Ask yourself what kind of trader you are and what types of strategies </a:t>
            </a:r>
            <a:r>
              <a:rPr lang="en-US" sz="2000" smtClean="0"/>
              <a:t>are appropriate for you.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6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87" y="76200"/>
            <a:ext cx="9149787" cy="129540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Live Workshop: How To Trade the Best Currency Pairs Using The Ichimoku Cloud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Early Bird </a:t>
            </a:r>
            <a:r>
              <a:rPr lang="en-US" sz="2000" dirty="0" smtClean="0">
                <a:solidFill>
                  <a:srgbClr val="FF0000"/>
                </a:solidFill>
              </a:rPr>
              <a:t>Special Over 80% off! </a:t>
            </a:r>
            <a:r>
              <a:rPr lang="en-US" sz="2000" dirty="0">
                <a:solidFill>
                  <a:srgbClr val="FF0000"/>
                </a:solidFill>
              </a:rPr>
              <a:t>Regularly </a:t>
            </a:r>
            <a:r>
              <a:rPr lang="en-US" sz="2000" strike="sngStrike" dirty="0">
                <a:solidFill>
                  <a:srgbClr val="FF0000"/>
                </a:solidFill>
              </a:rPr>
              <a:t>$499 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Thursday April 16, 2015 at 8 pm EST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1561488"/>
            <a:ext cx="9296400" cy="5220312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Learn </a:t>
            </a:r>
            <a:r>
              <a:rPr lang="en-US" sz="4000" dirty="0"/>
              <a:t>a Trading Plan with Stop Losses and Targets</a:t>
            </a:r>
          </a:p>
          <a:p>
            <a:r>
              <a:rPr lang="en-US" sz="4000" dirty="0" smtClean="0"/>
              <a:t>Learn </a:t>
            </a:r>
            <a:r>
              <a:rPr lang="en-US" sz="4000" dirty="0"/>
              <a:t>Results that have produced about 40% profits in the last 3 years</a:t>
            </a:r>
          </a:p>
          <a:p>
            <a:r>
              <a:rPr lang="en-US" sz="4000" dirty="0" smtClean="0"/>
              <a:t>Learn how to use the Ichimoku Cloud in Forex Markets</a:t>
            </a:r>
          </a:p>
          <a:p>
            <a:r>
              <a:rPr lang="en-US" sz="4000" dirty="0" smtClean="0"/>
              <a:t>Learn our 5 step trading plan for the forex market</a:t>
            </a:r>
          </a:p>
          <a:p>
            <a:r>
              <a:rPr lang="en-US" sz="4000" dirty="0" smtClean="0"/>
              <a:t>Learn the highest probability setups.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 </a:t>
            </a:r>
            <a:endParaRPr lang="en-US" sz="4000" dirty="0" smtClean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677280"/>
            <a:ext cx="91440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www.keeneonthemarket.com/earlybirdspecial</a:t>
            </a:r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312-261-5581</a:t>
            </a:r>
            <a:endParaRPr lang="en-US" sz="2000" b="1" dirty="0" smtClean="0"/>
          </a:p>
        </p:txBody>
      </p:sp>
      <p:sp>
        <p:nvSpPr>
          <p:cNvPr id="12" name="8-Point Star 11"/>
          <p:cNvSpPr/>
          <p:nvPr/>
        </p:nvSpPr>
        <p:spPr>
          <a:xfrm>
            <a:off x="12602" y="5575612"/>
            <a:ext cx="1371600" cy="128479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67115" y="5961070"/>
            <a:ext cx="1451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$</a:t>
            </a:r>
            <a:r>
              <a:rPr lang="en-US" sz="2600" b="1" dirty="0" smtClean="0"/>
              <a:t>89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2754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90% of All Traders Lose Money. Why?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32" y="1066800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Trading isn’t easy. Only 1 in 10 traders is profitable. </a:t>
            </a:r>
            <a:endParaRPr lang="en-US" sz="2400" b="0" dirty="0"/>
          </a:p>
          <a:p>
            <a:endParaRPr lang="en-US" sz="2400" b="0" dirty="0" smtClean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2032" y="757714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 descr="C:\Users\Trader\Desktop\img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4" y="2667000"/>
            <a:ext cx="3609975" cy="31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16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2032" y="757714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3728" y="2967335"/>
            <a:ext cx="353654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78%</a:t>
            </a:r>
            <a:endParaRPr lang="en-US" sz="1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Renewals for our services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Learn From a Pro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337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0" y="6451041"/>
            <a:ext cx="9144000" cy="25120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1145513"/>
            <a:ext cx="9144000" cy="2773344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3500" b="1" dirty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3500" b="1" dirty="0" smtClean="0">
                <a:solidFill>
                  <a:schemeClr val="bg2"/>
                </a:solidFill>
              </a:rPr>
              <a:t>Swing Trading Review</a:t>
            </a:r>
            <a:endParaRPr lang="en-US" sz="4800" b="1" dirty="0" smtClean="0">
              <a:solidFill>
                <a:schemeClr val="bg2"/>
              </a:solidFill>
            </a:endParaRPr>
          </a:p>
          <a:p>
            <a:pPr algn="ctr"/>
            <a:endParaRPr lang="en-US" sz="3500" b="1" dirty="0" smtClean="0">
              <a:solidFill>
                <a:schemeClr val="bg2"/>
              </a:solidFill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572755" y="2359205"/>
            <a:ext cx="8125899" cy="25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100" b="1" dirty="0">
              <a:solidFill>
                <a:schemeClr val="bg1"/>
              </a:solidFill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451041"/>
            <a:ext cx="914400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-1" y="966919"/>
            <a:ext cx="9144000" cy="17859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0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5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6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7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8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9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0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5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6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7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8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9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0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5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6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7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8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9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0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8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9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16072</TotalTime>
  <Words>2153</Words>
  <Application>Microsoft Office PowerPoint</Application>
  <PresentationFormat>On-screen Show (4:3)</PresentationFormat>
  <Paragraphs>372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90% of All Traders Lose Money. Why?</vt:lpstr>
      <vt:lpstr>90% of All Traders Lose Money. Why?</vt:lpstr>
      <vt:lpstr>Learn From a Pro</vt:lpstr>
      <vt:lpstr>PowerPoint Presentation</vt:lpstr>
      <vt:lpstr>Provide Fresh Trading Ideas</vt:lpstr>
      <vt:lpstr>Put Probability in Your Favor</vt:lpstr>
      <vt:lpstr>Take the Emotion out of Trading</vt:lpstr>
      <vt:lpstr>Trend is Your Friend</vt:lpstr>
      <vt:lpstr>PowerPoint Presentation</vt:lpstr>
      <vt:lpstr>Teach me How to Trade this with ALL products:</vt:lpstr>
      <vt:lpstr>Forex Trades BEST on the 4 Hour Bar:</vt:lpstr>
      <vt:lpstr>PowerPoint Presentation</vt:lpstr>
      <vt:lpstr>What timeframes we use for confirmation?</vt:lpstr>
      <vt:lpstr>PowerPoint Presentation</vt:lpstr>
      <vt:lpstr>PowerPoint Presentation</vt:lpstr>
      <vt:lpstr>PowerPoint Presentation</vt:lpstr>
      <vt:lpstr>We want the HIGHEST Probability Possible</vt:lpstr>
      <vt:lpstr>Futures trades BEST on the Daily Chart.</vt:lpstr>
      <vt:lpstr>PowerPoint Presentation</vt:lpstr>
      <vt:lpstr>PowerPoint Presentation</vt:lpstr>
      <vt:lpstr>PowerPoint Presentation</vt:lpstr>
      <vt:lpstr>Which Timeframe Works Best for Each Product</vt:lpstr>
      <vt:lpstr>Stocks work BEST on the Daily Chart</vt:lpstr>
      <vt:lpstr>PowerPoint Presentation</vt:lpstr>
      <vt:lpstr>PowerPoint Presentation</vt:lpstr>
      <vt:lpstr>PowerPoint Presentation</vt:lpstr>
      <vt:lpstr>Which Timeframe Works Best for Each Product</vt:lpstr>
      <vt:lpstr>PowerPoint Presentation</vt:lpstr>
      <vt:lpstr>What is a Swing Trade?</vt:lpstr>
      <vt:lpstr>Time Frame for the Cloud</vt:lpstr>
      <vt:lpstr>Swing Trade Example in AAPL</vt:lpstr>
      <vt:lpstr>PowerPoint Presentation</vt:lpstr>
      <vt:lpstr>PowerPoint Presentation</vt:lpstr>
      <vt:lpstr>PowerPoint Presentation</vt:lpstr>
      <vt:lpstr>Trading A Swing Trade Signal in AAPL</vt:lpstr>
      <vt:lpstr>Stock Swing Trade in AAPL</vt:lpstr>
      <vt:lpstr>STOP Losses for Beginner &amp; Intermediate Trader</vt:lpstr>
      <vt:lpstr>PowerPoint Presentation</vt:lpstr>
      <vt:lpstr>Trading A Swing Trade Signal in AAPL</vt:lpstr>
      <vt:lpstr>Measured Move Targets</vt:lpstr>
      <vt:lpstr>Measured Move Targets</vt:lpstr>
      <vt:lpstr>Measured Move Targets</vt:lpstr>
      <vt:lpstr>Call Options Trade in AAPL</vt:lpstr>
      <vt:lpstr>STOP Losses for Beginner &amp; Intermediate Trader</vt:lpstr>
      <vt:lpstr>The Easiest Signal to take</vt:lpstr>
      <vt:lpstr>Buying Calls has Time Decay and Vega Risk</vt:lpstr>
      <vt:lpstr>BEST Possible ROI Trade </vt:lpstr>
      <vt:lpstr>Make Money if Stock is Flat, Higher, or Lower</vt:lpstr>
      <vt:lpstr>PowerPoint Presentation</vt:lpstr>
      <vt:lpstr>What is a Day Trade?</vt:lpstr>
      <vt:lpstr>Using the Cloud</vt:lpstr>
      <vt:lpstr>Timeframe</vt:lpstr>
      <vt:lpstr>PowerPoint Presentation</vt:lpstr>
      <vt:lpstr>PowerPoint Presentation</vt:lpstr>
      <vt:lpstr>PowerPoint Presentation</vt:lpstr>
      <vt:lpstr>Day Trading AAPL</vt:lpstr>
      <vt:lpstr>Day Trading AAPL</vt:lpstr>
      <vt:lpstr>PowerPoint Presentation</vt:lpstr>
      <vt:lpstr>Live Workshop: How To Trade the Best Currency Pairs Using The Ichimoku Cloud Early Bird Special Over 80% off! Regularly $499  Thursday April 16, 2015 at 8 pm 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Windows User</cp:lastModifiedBy>
  <cp:revision>145</cp:revision>
  <dcterms:created xsi:type="dcterms:W3CDTF">2013-05-22T14:25:48Z</dcterms:created>
  <dcterms:modified xsi:type="dcterms:W3CDTF">2015-02-26T21:28:32Z</dcterms:modified>
</cp:coreProperties>
</file>